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Inter Bold" panose="020B0604020202020204" charset="0"/>
      <p:regular r:id="rId6"/>
    </p:embeddedFont>
    <p:embeddedFont>
      <p:font typeface="Poppins" panose="00000500000000000000" pitchFamily="2" charset="0"/>
      <p:regular r:id="rId7"/>
    </p:embeddedFont>
    <p:embeddedFont>
      <p:font typeface="Poppins Bold" panose="00000800000000000000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46DBC6-77F0-4258-8585-9EB99AEBA12D}" v="3" dt="2024-03-05T19:27:05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-7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Gupta" userId="03f5b669520742a5" providerId="LiveId" clId="{7246DBC6-77F0-4258-8585-9EB99AEBA12D}"/>
    <pc:docChg chg="modSld">
      <pc:chgData name="Rahul Gupta" userId="03f5b669520742a5" providerId="LiveId" clId="{7246DBC6-77F0-4258-8585-9EB99AEBA12D}" dt="2024-03-05T19:27:05.470" v="4"/>
      <pc:docMkLst>
        <pc:docMk/>
      </pc:docMkLst>
      <pc:sldChg chg="addSp delSp modSp mod modTransition modAnim">
        <pc:chgData name="Rahul Gupta" userId="03f5b669520742a5" providerId="LiveId" clId="{7246DBC6-77F0-4258-8585-9EB99AEBA12D}" dt="2024-03-05T19:27:05.470" v="4"/>
        <pc:sldMkLst>
          <pc:docMk/>
          <pc:sldMk cId="0" sldId="256"/>
        </pc:sldMkLst>
        <pc:picChg chg="add del mod">
          <ac:chgData name="Rahul Gupta" userId="03f5b669520742a5" providerId="LiveId" clId="{7246DBC6-77F0-4258-8585-9EB99AEBA12D}" dt="2024-03-05T19:22:51.382" v="3"/>
          <ac:picMkLst>
            <pc:docMk/>
            <pc:sldMk cId="0" sldId="256"/>
            <ac:picMk id="18" creationId="{5442141C-5AEE-B007-2BD2-6C90B76402A0}"/>
          </ac:picMkLst>
        </pc:picChg>
        <pc:picChg chg="add del mod ord">
          <ac:chgData name="Rahul Gupta" userId="03f5b669520742a5" providerId="LiveId" clId="{7246DBC6-77F0-4258-8585-9EB99AEBA12D}" dt="2024-03-05T19:27:05.470" v="4"/>
          <ac:picMkLst>
            <pc:docMk/>
            <pc:sldMk cId="0" sldId="256"/>
            <ac:picMk id="19" creationId="{4E7D02A1-BCC0-8DD4-8FAF-4382A6DCA878}"/>
          </ac:picMkLst>
        </pc:picChg>
        <pc:picChg chg="add mod">
          <ac:chgData name="Rahul Gupta" userId="03f5b669520742a5" providerId="LiveId" clId="{7246DBC6-77F0-4258-8585-9EB99AEBA12D}" dt="2024-03-05T19:27:05.470" v="4"/>
          <ac:picMkLst>
            <pc:docMk/>
            <pc:sldMk cId="0" sldId="256"/>
            <ac:picMk id="20" creationId="{F8364454-13BC-6DD8-EE36-91118C959069}"/>
          </ac:picMkLst>
        </pc:picChg>
      </pc:sldChg>
      <pc:sldChg chg="addSp delSp modSp mod modTransition modAnim">
        <pc:chgData name="Rahul Gupta" userId="03f5b669520742a5" providerId="LiveId" clId="{7246DBC6-77F0-4258-8585-9EB99AEBA12D}" dt="2024-03-05T19:27:05.470" v="4"/>
        <pc:sldMkLst>
          <pc:docMk/>
          <pc:sldMk cId="0" sldId="257"/>
        </pc:sldMkLst>
        <pc:picChg chg="add del mod">
          <ac:chgData name="Rahul Gupta" userId="03f5b669520742a5" providerId="LiveId" clId="{7246DBC6-77F0-4258-8585-9EB99AEBA12D}" dt="2024-03-05T19:22:51.382" v="3"/>
          <ac:picMkLst>
            <pc:docMk/>
            <pc:sldMk cId="0" sldId="257"/>
            <ac:picMk id="34" creationId="{48171406-0C72-DCC1-9C41-76DF068E4691}"/>
          </ac:picMkLst>
        </pc:picChg>
        <pc:picChg chg="add del mod ord">
          <ac:chgData name="Rahul Gupta" userId="03f5b669520742a5" providerId="LiveId" clId="{7246DBC6-77F0-4258-8585-9EB99AEBA12D}" dt="2024-03-05T19:27:05.470" v="4"/>
          <ac:picMkLst>
            <pc:docMk/>
            <pc:sldMk cId="0" sldId="257"/>
            <ac:picMk id="37" creationId="{3B69842E-9D61-9E21-075D-72BCFB0B81C5}"/>
          </ac:picMkLst>
        </pc:picChg>
        <pc:picChg chg="add mod">
          <ac:chgData name="Rahul Gupta" userId="03f5b669520742a5" providerId="LiveId" clId="{7246DBC6-77F0-4258-8585-9EB99AEBA12D}" dt="2024-03-05T19:27:05.470" v="4"/>
          <ac:picMkLst>
            <pc:docMk/>
            <pc:sldMk cId="0" sldId="257"/>
            <ac:picMk id="38" creationId="{B54D5A43-6EFE-6F33-B3C3-BA59A7E5A403}"/>
          </ac:picMkLst>
        </pc:picChg>
      </pc:sldChg>
      <pc:sldChg chg="addSp modSp modTransition">
        <pc:chgData name="Rahul Gupta" userId="03f5b669520742a5" providerId="LiveId" clId="{7246DBC6-77F0-4258-8585-9EB99AEBA12D}" dt="2024-03-05T19:27:05.470" v="4"/>
        <pc:sldMkLst>
          <pc:docMk/>
          <pc:sldMk cId="0" sldId="258"/>
        </pc:sldMkLst>
        <pc:picChg chg="add mod">
          <ac:chgData name="Rahul Gupta" userId="03f5b669520742a5" providerId="LiveId" clId="{7246DBC6-77F0-4258-8585-9EB99AEBA12D}" dt="2024-03-05T19:27:05.470" v="4"/>
          <ac:picMkLst>
            <pc:docMk/>
            <pc:sldMk cId="0" sldId="258"/>
            <ac:picMk id="17" creationId="{5AD20ABC-A261-6A89-82CE-28F6A71AE688}"/>
          </ac:picMkLst>
        </pc:picChg>
      </pc:sldChg>
      <pc:sldChg chg="addSp modSp modTransition">
        <pc:chgData name="Rahul Gupta" userId="03f5b669520742a5" providerId="LiveId" clId="{7246DBC6-77F0-4258-8585-9EB99AEBA12D}" dt="2024-03-05T19:27:05.470" v="4"/>
        <pc:sldMkLst>
          <pc:docMk/>
          <pc:sldMk cId="0" sldId="259"/>
        </pc:sldMkLst>
        <pc:picChg chg="add mod">
          <ac:chgData name="Rahul Gupta" userId="03f5b669520742a5" providerId="LiveId" clId="{7246DBC6-77F0-4258-8585-9EB99AEBA12D}" dt="2024-03-05T19:27:05.470" v="4"/>
          <ac:picMkLst>
            <pc:docMk/>
            <pc:sldMk cId="0" sldId="259"/>
            <ac:picMk id="25" creationId="{33322F13-087A-60B6-A065-A57F74D114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12" Type="http://schemas.openxmlformats.org/officeDocument/2006/relationships/image" Target="../media/image13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11" Type="http://schemas.openxmlformats.org/officeDocument/2006/relationships/image" Target="../media/image5.svg"/><Relationship Id="rId5" Type="http://schemas.openxmlformats.org/officeDocument/2006/relationships/image" Target="../media/image3.sv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12" Type="http://schemas.openxmlformats.org/officeDocument/2006/relationships/image" Target="../media/image5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sv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12.svg"/><Relationship Id="rId4" Type="http://schemas.openxmlformats.org/officeDocument/2006/relationships/image" Target="../media/image14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12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11" Type="http://schemas.openxmlformats.org/officeDocument/2006/relationships/image" Target="../media/image16.jpeg"/><Relationship Id="rId5" Type="http://schemas.openxmlformats.org/officeDocument/2006/relationships/image" Target="../media/image3.svg"/><Relationship Id="rId10" Type="http://schemas.openxmlformats.org/officeDocument/2006/relationships/image" Target="../media/image15.jpeg"/><Relationship Id="rId4" Type="http://schemas.openxmlformats.org/officeDocument/2006/relationships/image" Target="../media/image2.png"/><Relationship Id="rId9" Type="http://schemas.openxmlformats.org/officeDocument/2006/relationships/image" Target="../media/image12.sv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52399" y="-419100"/>
            <a:ext cx="18440399" cy="10477500"/>
            <a:chOff x="0" y="0"/>
            <a:chExt cx="5906812" cy="31965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06813" cy="3196533"/>
            </a:xfrm>
            <a:custGeom>
              <a:avLst/>
              <a:gdLst/>
              <a:ahLst/>
              <a:cxnLst/>
              <a:rect l="l" t="t" r="r" b="b"/>
              <a:pathLst>
                <a:path w="5906813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1200653" y="-2628398"/>
            <a:ext cx="15734296" cy="15543796"/>
          </a:xfrm>
          <a:custGeom>
            <a:avLst/>
            <a:gdLst/>
            <a:ahLst/>
            <a:cxnLst/>
            <a:rect l="l" t="t" r="r" b="b"/>
            <a:pathLst>
              <a:path w="14171191" h="14171191">
                <a:moveTo>
                  <a:pt x="0" y="0"/>
                </a:moveTo>
                <a:lnTo>
                  <a:pt x="14171190" y="0"/>
                </a:lnTo>
                <a:lnTo>
                  <a:pt x="14171190" y="14171190"/>
                </a:lnTo>
                <a:lnTo>
                  <a:pt x="0" y="14171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229595" y="1028700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229595" y="8228595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028700" y="1028700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028700" y="8228595"/>
            <a:ext cx="1029705" cy="1029705"/>
          </a:xfrm>
          <a:custGeom>
            <a:avLst/>
            <a:gdLst/>
            <a:ahLst/>
            <a:cxnLst/>
            <a:rect l="l" t="t" r="r" b="b"/>
            <a:pathLst>
              <a:path w="1029705" h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7888969" y="1770467"/>
            <a:ext cx="2519894" cy="792621"/>
          </a:xfrm>
          <a:custGeom>
            <a:avLst/>
            <a:gdLst/>
            <a:ahLst/>
            <a:cxnLst/>
            <a:rect l="l" t="t" r="r" b="b"/>
            <a:pathLst>
              <a:path w="2519894" h="792621">
                <a:moveTo>
                  <a:pt x="0" y="0"/>
                </a:moveTo>
                <a:lnTo>
                  <a:pt x="2519894" y="0"/>
                </a:lnTo>
                <a:lnTo>
                  <a:pt x="2519894" y="792621"/>
                </a:lnTo>
                <a:lnTo>
                  <a:pt x="0" y="7926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-3" y="3670087"/>
            <a:ext cx="18288000" cy="1597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98"/>
              </a:lnSpc>
              <a:spcBef>
                <a:spcPct val="0"/>
              </a:spcBef>
            </a:pPr>
            <a:r>
              <a:rPr lang="en-US" sz="8000" u="sng" dirty="0">
                <a:solidFill>
                  <a:srgbClr val="FFFFFF"/>
                </a:solidFill>
                <a:latin typeface="Inter Bold"/>
              </a:rPr>
              <a:t>Parking Management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4052" y="2024073"/>
            <a:ext cx="251989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5"/>
              </a:lnSpc>
              <a:spcBef>
                <a:spcPct val="0"/>
              </a:spcBef>
            </a:pPr>
            <a:r>
              <a:rPr lang="en-US" sz="1925" dirty="0">
                <a:solidFill>
                  <a:srgbClr val="FFFFFF"/>
                </a:solidFill>
                <a:latin typeface="Poppins Bold"/>
              </a:rPr>
              <a:t>IOT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18978" y="6163047"/>
            <a:ext cx="5897647" cy="85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Poppins"/>
              </a:rPr>
              <a:t>53: Roborift 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8364454-13BC-6DD8-EE36-91118C9590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2"/>
    </mc:Choice>
    <mc:Fallback>
      <p:transition spd="slow" advTm="10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>
          <a:xfrm>
            <a:off x="57191" y="-419100"/>
            <a:ext cx="18211800" cy="10287000"/>
            <a:chOff x="0" y="0"/>
            <a:chExt cx="5906812" cy="3196533"/>
          </a:xfrm>
        </p:grpSpPr>
        <p:sp>
          <p:nvSpPr>
            <p:cNvPr id="3" name="Freeform 3"/>
            <p:cNvSpPr>
              <a:spLocks/>
            </p:cNvSpPr>
            <p:nvPr/>
          </p:nvSpPr>
          <p:spPr>
            <a:xfrm>
              <a:off x="0" y="0"/>
              <a:ext cx="5906813" cy="3196533"/>
            </a:xfrm>
            <a:custGeom>
              <a:avLst/>
              <a:gdLst/>
              <a:ahLst/>
              <a:cxnLst/>
              <a:rect l="l" t="t" r="r" b="b"/>
              <a:pathLst>
                <a:path w="5906813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16740630" y="8590204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33753" y="581330"/>
            <a:ext cx="579355" cy="640452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627374" y="731558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235704" y="901556"/>
            <a:ext cx="1737382" cy="24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Poppins Bold"/>
              </a:rPr>
              <a:t>Roborift</a:t>
            </a:r>
            <a:endParaRPr lang="en-US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61182" y="981699"/>
            <a:ext cx="802005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Inter Bold"/>
              </a:rPr>
              <a:t>Problem Statement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27130" y="3227735"/>
            <a:ext cx="7732270" cy="1418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"/>
              </a:rPr>
              <a:t>On various occasions like on weekends and festivals  there are times that the driver of the vehicle cannot find  a proper slot to park the vehicle which in turn consumes a lot of time and fuel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27130" y="2529732"/>
            <a:ext cx="52134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400" u="sng" dirty="0">
                <a:solidFill>
                  <a:srgbClr val="F3BE66"/>
                </a:solidFill>
                <a:latin typeface="Poppins Bold"/>
              </a:rPr>
              <a:t>Trouble of finding a proper slot</a:t>
            </a:r>
          </a:p>
        </p:txBody>
      </p:sp>
      <p:sp>
        <p:nvSpPr>
          <p:cNvPr id="15" name="Freeform 15"/>
          <p:cNvSpPr/>
          <p:nvPr/>
        </p:nvSpPr>
        <p:spPr>
          <a:xfrm>
            <a:off x="9163093" y="2314008"/>
            <a:ext cx="848709" cy="848709"/>
          </a:xfrm>
          <a:custGeom>
            <a:avLst/>
            <a:gdLst/>
            <a:ahLst/>
            <a:cxnLst/>
            <a:rect l="l" t="t" r="r" b="b"/>
            <a:pathLst>
              <a:path w="848709" h="848709">
                <a:moveTo>
                  <a:pt x="0" y="0"/>
                </a:moveTo>
                <a:lnTo>
                  <a:pt x="848709" y="0"/>
                </a:lnTo>
                <a:lnTo>
                  <a:pt x="848709" y="848710"/>
                </a:lnTo>
                <a:lnTo>
                  <a:pt x="0" y="848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6" name="TextBox 16"/>
          <p:cNvSpPr txBox="1"/>
          <p:nvPr/>
        </p:nvSpPr>
        <p:spPr>
          <a:xfrm>
            <a:off x="9204032" y="2566765"/>
            <a:ext cx="69639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27130" y="4901055"/>
            <a:ext cx="52134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400" u="sng" dirty="0">
                <a:solidFill>
                  <a:srgbClr val="F3BE66"/>
                </a:solidFill>
                <a:latin typeface="Poppins Bold"/>
              </a:rPr>
              <a:t>Problem of first com first serve</a:t>
            </a:r>
          </a:p>
        </p:txBody>
      </p:sp>
      <p:sp>
        <p:nvSpPr>
          <p:cNvPr id="19" name="Freeform 19"/>
          <p:cNvSpPr/>
          <p:nvPr/>
        </p:nvSpPr>
        <p:spPr>
          <a:xfrm>
            <a:off x="9178631" y="4752576"/>
            <a:ext cx="848709" cy="848709"/>
          </a:xfrm>
          <a:custGeom>
            <a:avLst/>
            <a:gdLst/>
            <a:ahLst/>
            <a:cxnLst/>
            <a:rect l="l" t="t" r="r" b="b"/>
            <a:pathLst>
              <a:path w="848709" h="848709">
                <a:moveTo>
                  <a:pt x="0" y="0"/>
                </a:moveTo>
                <a:lnTo>
                  <a:pt x="848709" y="0"/>
                </a:lnTo>
                <a:lnTo>
                  <a:pt x="848709" y="848709"/>
                </a:lnTo>
                <a:lnTo>
                  <a:pt x="0" y="848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9254261" y="4997542"/>
            <a:ext cx="69639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Poppins Bold"/>
              </a:rPr>
              <a:t>02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70352" y="2772631"/>
            <a:ext cx="634043" cy="634043"/>
          </a:xfrm>
          <a:custGeom>
            <a:avLst/>
            <a:gdLst/>
            <a:ahLst/>
            <a:cxnLst/>
            <a:rect l="l" t="t" r="r" b="b"/>
            <a:pathLst>
              <a:path w="634043" h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7002279" y="7654548"/>
            <a:ext cx="634043" cy="634043"/>
          </a:xfrm>
          <a:custGeom>
            <a:avLst/>
            <a:gdLst/>
            <a:ahLst/>
            <a:cxnLst/>
            <a:rect l="l" t="t" r="r" b="b"/>
            <a:pathLst>
              <a:path w="634043" h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639D5E-15A3-169C-2C18-9C17EE298213}"/>
              </a:ext>
            </a:extLst>
          </p:cNvPr>
          <p:cNvSpPr txBox="1"/>
          <p:nvPr/>
        </p:nvSpPr>
        <p:spPr>
          <a:xfrm>
            <a:off x="10218602" y="5356317"/>
            <a:ext cx="7732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People who regular visit to the places which contains a parking , For example , an office ,workplace or any public area often face problems on daily basis for parking because of low capacity or over crowding of parking</a:t>
            </a:r>
          </a:p>
        </p:txBody>
      </p:sp>
      <p:sp>
        <p:nvSpPr>
          <p:cNvPr id="24" name="Freeform 19">
            <a:extLst>
              <a:ext uri="{FF2B5EF4-FFF2-40B4-BE49-F238E27FC236}">
                <a16:creationId xmlns:a16="http://schemas.microsoft.com/office/drawing/2014/main" id="{3E8B67C1-DF4C-62F1-1EC3-1B062F08B082}"/>
              </a:ext>
            </a:extLst>
          </p:cNvPr>
          <p:cNvSpPr/>
          <p:nvPr/>
        </p:nvSpPr>
        <p:spPr>
          <a:xfrm>
            <a:off x="9178631" y="6933666"/>
            <a:ext cx="848709" cy="848709"/>
          </a:xfrm>
          <a:custGeom>
            <a:avLst/>
            <a:gdLst/>
            <a:ahLst/>
            <a:cxnLst/>
            <a:rect l="l" t="t" r="r" b="b"/>
            <a:pathLst>
              <a:path w="848709" h="848709">
                <a:moveTo>
                  <a:pt x="0" y="0"/>
                </a:moveTo>
                <a:lnTo>
                  <a:pt x="848709" y="0"/>
                </a:lnTo>
                <a:lnTo>
                  <a:pt x="848709" y="848709"/>
                </a:lnTo>
                <a:lnTo>
                  <a:pt x="0" y="848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8FF65-07B4-5E6B-6341-7DF11C132185}"/>
              </a:ext>
            </a:extLst>
          </p:cNvPr>
          <p:cNvSpPr txBox="1"/>
          <p:nvPr/>
        </p:nvSpPr>
        <p:spPr>
          <a:xfrm>
            <a:off x="9163093" y="7191144"/>
            <a:ext cx="848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44DA3E18-08DD-441D-2E41-C5393815299D}"/>
              </a:ext>
            </a:extLst>
          </p:cNvPr>
          <p:cNvSpPr txBox="1"/>
          <p:nvPr/>
        </p:nvSpPr>
        <p:spPr>
          <a:xfrm>
            <a:off x="10327129" y="7096370"/>
            <a:ext cx="52134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400" u="sng" dirty="0">
                <a:solidFill>
                  <a:srgbClr val="F3BE66"/>
                </a:solidFill>
                <a:latin typeface="Poppins Bold"/>
              </a:rPr>
              <a:t>Unfair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0009C5-40A3-7E6F-E7E2-9489DAE780FA}"/>
              </a:ext>
            </a:extLst>
          </p:cNvPr>
          <p:cNvSpPr txBox="1"/>
          <p:nvPr/>
        </p:nvSpPr>
        <p:spPr>
          <a:xfrm>
            <a:off x="10210617" y="7621658"/>
            <a:ext cx="6290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Price of 3hrs of parking and 1 </a:t>
            </a:r>
            <a:r>
              <a:rPr lang="en-US" sz="18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hrs</a:t>
            </a:r>
            <a:r>
              <a:rPr lang="en-US" sz="18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of parking ar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 same , which is unfair and thus we pay more with such a poor management</a:t>
            </a:r>
            <a:endParaRPr lang="en-US" sz="18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" name="Picture 29" descr="A parking lot with cars and a building">
            <a:extLst>
              <a:ext uri="{FF2B5EF4-FFF2-40B4-BE49-F238E27FC236}">
                <a16:creationId xmlns:a16="http://schemas.microsoft.com/office/drawing/2014/main" id="{FEAD863E-BC84-7656-8B07-E86BC59DA86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6" y="1647828"/>
            <a:ext cx="8523381" cy="8057842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</p:pic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B54D5A43-6EFE-6F33-B3C3-BA59A7E5A4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05"/>
    </mc:Choice>
    <mc:Fallback>
      <p:transition spd="slow" advTm="44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172700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3" cy="3196533"/>
            </a:xfrm>
            <a:custGeom>
              <a:avLst/>
              <a:gdLst/>
              <a:ahLst/>
              <a:cxnLst/>
              <a:rect l="l" t="t" r="r" b="b"/>
              <a:pathLst>
                <a:path w="5906813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494843"/>
            <a:ext cx="6763457" cy="6763457"/>
            <a:chOff x="0" y="0"/>
            <a:chExt cx="3282950" cy="3282950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3282950" y="0"/>
                  </a:moveTo>
                  <a:lnTo>
                    <a:pt x="750570" y="0"/>
                  </a:lnTo>
                  <a:cubicBezTo>
                    <a:pt x="336550" y="0"/>
                    <a:pt x="0" y="336550"/>
                    <a:pt x="0" y="750570"/>
                  </a:cubicBezTo>
                  <a:lnTo>
                    <a:pt x="0" y="3282950"/>
                  </a:lnTo>
                  <a:lnTo>
                    <a:pt x="3282950" y="3282950"/>
                  </a:lnTo>
                  <a:lnTo>
                    <a:pt x="3282950" y="0"/>
                  </a:lnTo>
                  <a:close/>
                </a:path>
              </a:pathLst>
            </a:custGeom>
            <a:blipFill>
              <a:blip r:embed="rId4"/>
              <a:stretch>
                <a:fillRect l="-61374" t="-16159" r="-1297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6649700" y="8643223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546184" cy="5461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205735" y="1178928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Bold"/>
              </a:rPr>
              <a:t>TEAM NAME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34017" y="950816"/>
            <a:ext cx="755478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Inter Bold"/>
              </a:rPr>
              <a:t>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04520" y="1999648"/>
            <a:ext cx="755478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3BE66"/>
                </a:solidFill>
                <a:latin typeface="Inter Bold"/>
              </a:rPr>
              <a:t>Solution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7475136" y="2177821"/>
            <a:ext cx="634043" cy="634043"/>
          </a:xfrm>
          <a:custGeom>
            <a:avLst/>
            <a:gdLst/>
            <a:ahLst/>
            <a:cxnLst/>
            <a:rect l="l" t="t" r="r" b="b"/>
            <a:pathLst>
              <a:path w="634043" h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658DCF-7EBD-EF85-CBAB-AE999E4A06D9}"/>
              </a:ext>
            </a:extLst>
          </p:cNvPr>
          <p:cNvSpPr txBox="1"/>
          <p:nvPr/>
        </p:nvSpPr>
        <p:spPr>
          <a:xfrm>
            <a:off x="9524467" y="3230370"/>
            <a:ext cx="792533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 application for parking manager which allows him to watch over the availability of parking slots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of IR Sensors to detect the status of parking slot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of app/website to prebook the parking slot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Live tracking  of amount of remaining parking slots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solution is based on Arduino Uno  and ESP8266 with Infrared Sensors to update the status of parking slots on web server and other apps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AD20ABC-A261-6A89-82CE-28F6A71AE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90"/>
    </mc:Choice>
    <mc:Fallback>
      <p:transition spd="slow" advTm="64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01" y="119972"/>
            <a:ext cx="18222938" cy="10167028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3" cy="3196533"/>
            </a:xfrm>
            <a:custGeom>
              <a:avLst/>
              <a:gdLst/>
              <a:ahLst/>
              <a:cxnLst/>
              <a:rect l="l" t="t" r="r" b="b"/>
              <a:pathLst>
                <a:path w="5906813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3" y="55880"/>
                    <a:pt x="5906813" y="124460"/>
                  </a:cubicBezTo>
                  <a:lnTo>
                    <a:pt x="5906813" y="3072073"/>
                  </a:lnTo>
                  <a:cubicBezTo>
                    <a:pt x="5906813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 rot="5400000">
            <a:off x="16632309" y="8724105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857250" y="876300"/>
            <a:ext cx="889084" cy="850984"/>
          </a:xfrm>
          <a:custGeom>
            <a:avLst/>
            <a:gdLst/>
            <a:ahLst/>
            <a:cxnLst/>
            <a:rect l="l" t="t" r="r" b="b"/>
            <a:pathLst>
              <a:path w="546184" h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05735" y="1178928"/>
            <a:ext cx="192115" cy="245728"/>
          </a:xfrm>
          <a:custGeom>
            <a:avLst/>
            <a:gdLst/>
            <a:ahLst/>
            <a:cxnLst/>
            <a:rect l="l" t="t" r="r" b="b"/>
            <a:pathLst>
              <a:path w="192115" h="245728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8615696" y="1028700"/>
            <a:ext cx="4114800" cy="41148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4984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44500" y="1028700"/>
            <a:ext cx="4114800" cy="411480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4984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46151" y="1242798"/>
            <a:ext cx="1737382" cy="24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Poppins Bold"/>
              </a:rPr>
              <a:t>Roborift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7373" y="3114675"/>
            <a:ext cx="682832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Timeline for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7373" y="4029075"/>
            <a:ext cx="682832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3BE66"/>
                </a:solidFill>
                <a:latin typeface="Inter Bold"/>
              </a:rPr>
              <a:t>Hackathon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7158114" y="1574884"/>
            <a:ext cx="634043" cy="634043"/>
          </a:xfrm>
          <a:custGeom>
            <a:avLst/>
            <a:gdLst/>
            <a:ahLst/>
            <a:cxnLst/>
            <a:rect l="l" t="t" r="r" b="b"/>
            <a:pathLst>
              <a:path w="634043" h="634043">
                <a:moveTo>
                  <a:pt x="0" y="0"/>
                </a:moveTo>
                <a:lnTo>
                  <a:pt x="634043" y="0"/>
                </a:lnTo>
                <a:lnTo>
                  <a:pt x="634043" y="634044"/>
                </a:lnTo>
                <a:lnTo>
                  <a:pt x="0" y="6340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1787373" y="6747008"/>
            <a:ext cx="3216331" cy="2540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</a:rPr>
              <a:t>The idea came to our minds after facing the problem in Asia's former biggest mall. In which there was lack of management , too much of roaming around for the parking slot and long queues for the checkout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7373" y="6133332"/>
            <a:ext cx="3216331" cy="3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800" dirty="0">
                <a:solidFill>
                  <a:srgbClr val="F3BE66"/>
                </a:solidFill>
                <a:latin typeface="Poppins Bold"/>
              </a:rPr>
              <a:t>Ideation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04768" y="6747008"/>
            <a:ext cx="3216331" cy="282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</a:rPr>
              <a:t>We present the solution which is an automated method to save time , manpower , fuel . It is a sophisticated system which helps the customer to find their slot easily and also pre-book through app their slot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04768" y="6133332"/>
            <a:ext cx="3216331" cy="3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800" dirty="0">
                <a:solidFill>
                  <a:srgbClr val="F3BE66"/>
                </a:solidFill>
                <a:latin typeface="Poppins Bold"/>
              </a:rPr>
              <a:t>Presentation</a:t>
            </a:r>
            <a:endParaRPr lang="en-US" sz="1999" dirty="0">
              <a:solidFill>
                <a:srgbClr val="F3BE66"/>
              </a:solidFill>
              <a:latin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22163" y="6133332"/>
            <a:ext cx="3216331" cy="3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800" dirty="0">
                <a:solidFill>
                  <a:srgbClr val="F3BE66"/>
                </a:solidFill>
                <a:latin typeface="Poppins Bold"/>
              </a:rPr>
              <a:t>Round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39558" y="6747008"/>
            <a:ext cx="3216331" cy="169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</a:rPr>
              <a:t>In round2 we will submitting our prototype performing all the functions mentioned before in the presentation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39558" y="6133332"/>
            <a:ext cx="321633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2400" dirty="0">
                <a:solidFill>
                  <a:srgbClr val="F3BE66"/>
                </a:solidFill>
                <a:latin typeface="Poppins Bold"/>
              </a:rPr>
              <a:t>Round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DE4116-2C8F-9E23-B145-FC267D795645}"/>
              </a:ext>
            </a:extLst>
          </p:cNvPr>
          <p:cNvSpPr txBox="1"/>
          <p:nvPr/>
        </p:nvSpPr>
        <p:spPr>
          <a:xfrm>
            <a:off x="9422163" y="6747008"/>
            <a:ext cx="3013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this round we be submitting our presentation and video of us explain our idea , problems and solutions for it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33322F13-087A-60B6-A065-A57F74D11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81"/>
    </mc:Choice>
    <mc:Fallback>
      <p:transition spd="slow" advTm="40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327</Words>
  <Application>Microsoft Office PowerPoint</Application>
  <PresentationFormat>Custom</PresentationFormat>
  <Paragraphs>37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Inter Bold</vt:lpstr>
      <vt:lpstr>Calibri</vt:lpstr>
      <vt:lpstr>Arial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Metaverse Presentation</dc:title>
  <cp:lastModifiedBy>Rahul Gupta</cp:lastModifiedBy>
  <cp:revision>3</cp:revision>
  <dcterms:created xsi:type="dcterms:W3CDTF">2006-08-16T00:00:00Z</dcterms:created>
  <dcterms:modified xsi:type="dcterms:W3CDTF">2024-03-05T19:27:14Z</dcterms:modified>
  <dc:identifier>DAF9_msTWB0</dc:identifier>
</cp:coreProperties>
</file>